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716" r:id="rId3"/>
    <p:sldId id="719" r:id="rId4"/>
    <p:sldId id="721" r:id="rId5"/>
    <p:sldId id="722" r:id="rId6"/>
    <p:sldId id="723" r:id="rId7"/>
    <p:sldId id="724" r:id="rId8"/>
    <p:sldId id="720" r:id="rId9"/>
    <p:sldId id="726" r:id="rId10"/>
    <p:sldId id="725" r:id="rId11"/>
    <p:sldId id="281" r:id="rId12"/>
    <p:sldId id="257" r:id="rId13"/>
    <p:sldId id="291" r:id="rId14"/>
    <p:sldId id="282" r:id="rId15"/>
    <p:sldId id="288" r:id="rId16"/>
    <p:sldId id="286" r:id="rId17"/>
    <p:sldId id="717" r:id="rId18"/>
  </p:sldIdLst>
  <p:sldSz cx="9144000" cy="6858000" type="screen4x3"/>
  <p:notesSz cx="6761163" cy="99425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is Barros Beldi" initials="TB" lastIdx="9" clrIdx="0">
    <p:extLst>
      <p:ext uri="{19B8F6BF-5375-455C-9EA6-DF929625EA0E}">
        <p15:presenceInfo xmlns:p15="http://schemas.microsoft.com/office/powerpoint/2012/main" userId="S::thais.beldi@facens.br::84ccf228-395c-4d99-ac38-701539278a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492C23-FDBA-49C9-948C-20D3DA9A02EB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2442CEAF-D72C-4CE4-84C0-83BC5EEB789B}">
      <dgm:prSet phldrT="[Texto]"/>
      <dgm:spPr/>
      <dgm:t>
        <a:bodyPr/>
        <a:lstStyle/>
        <a:p>
          <a:r>
            <a:rPr lang="pt-BR" dirty="0"/>
            <a:t>Encontro presencial (40h)</a:t>
          </a:r>
        </a:p>
      </dgm:t>
    </dgm:pt>
    <dgm:pt modelId="{7C2E8010-C847-44C7-8F43-E5E5C1754065}" type="parTrans" cxnId="{123AE24E-6573-41A3-839F-1921AB486455}">
      <dgm:prSet/>
      <dgm:spPr/>
      <dgm:t>
        <a:bodyPr/>
        <a:lstStyle/>
        <a:p>
          <a:endParaRPr lang="pt-BR"/>
        </a:p>
      </dgm:t>
    </dgm:pt>
    <dgm:pt modelId="{EB2CC7F3-E0C5-4BA6-8C76-3C3B22E5A4AE}" type="sibTrans" cxnId="{123AE24E-6573-41A3-839F-1921AB486455}">
      <dgm:prSet/>
      <dgm:spPr/>
      <dgm:t>
        <a:bodyPr/>
        <a:lstStyle/>
        <a:p>
          <a:endParaRPr lang="pt-BR"/>
        </a:p>
      </dgm:t>
    </dgm:pt>
    <dgm:pt modelId="{541D8F08-641F-4AC4-8582-1770D258637C}">
      <dgm:prSet phldrT="[Texto]"/>
      <dgm:spPr/>
      <dgm:t>
        <a:bodyPr/>
        <a:lstStyle/>
        <a:p>
          <a:r>
            <a:rPr lang="pt-BR" dirty="0"/>
            <a:t>Plano de aulas</a:t>
          </a:r>
        </a:p>
      </dgm:t>
    </dgm:pt>
    <dgm:pt modelId="{653C2565-CD61-4E3A-A5F8-D4B7B5058AFD}" type="parTrans" cxnId="{62DE57A8-51EB-4A64-9EEB-00A9B092D3DA}">
      <dgm:prSet/>
      <dgm:spPr/>
      <dgm:t>
        <a:bodyPr/>
        <a:lstStyle/>
        <a:p>
          <a:endParaRPr lang="pt-BR"/>
        </a:p>
      </dgm:t>
    </dgm:pt>
    <dgm:pt modelId="{841F065E-568B-435B-9ABF-2491679D1360}" type="sibTrans" cxnId="{62DE57A8-51EB-4A64-9EEB-00A9B092D3DA}">
      <dgm:prSet/>
      <dgm:spPr/>
      <dgm:t>
        <a:bodyPr/>
        <a:lstStyle/>
        <a:p>
          <a:endParaRPr lang="pt-BR"/>
        </a:p>
      </dgm:t>
    </dgm:pt>
    <dgm:pt modelId="{7F134D92-1E14-4B87-A833-3530F33E4CC9}">
      <dgm:prSet phldrT="[Texto]"/>
      <dgm:spPr/>
      <dgm:t>
        <a:bodyPr/>
        <a:lstStyle/>
        <a:p>
          <a:r>
            <a:rPr lang="pt-BR" dirty="0"/>
            <a:t>Dinâmicas envolvendo: trabalho em equipe, Gestão de Projetos, Orientações técnicas para condução do trabalho, Orientações para desenvolvimento do </a:t>
          </a:r>
          <a:r>
            <a:rPr lang="pt-BR" b="1" dirty="0"/>
            <a:t>Plano de Desenvolvimento do Estudante</a:t>
          </a:r>
        </a:p>
      </dgm:t>
    </dgm:pt>
    <dgm:pt modelId="{5903206F-E290-40CE-A85B-05A95AEB3581}" type="parTrans" cxnId="{B6F33CE8-2BF6-4920-BAFF-4D6D3B6E856F}">
      <dgm:prSet/>
      <dgm:spPr/>
      <dgm:t>
        <a:bodyPr/>
        <a:lstStyle/>
        <a:p>
          <a:endParaRPr lang="pt-BR"/>
        </a:p>
      </dgm:t>
    </dgm:pt>
    <dgm:pt modelId="{7F63146C-209F-4960-8EC1-F66466A95AB0}" type="sibTrans" cxnId="{B6F33CE8-2BF6-4920-BAFF-4D6D3B6E856F}">
      <dgm:prSet/>
      <dgm:spPr/>
      <dgm:t>
        <a:bodyPr/>
        <a:lstStyle/>
        <a:p>
          <a:endParaRPr lang="pt-BR"/>
        </a:p>
      </dgm:t>
    </dgm:pt>
    <dgm:pt modelId="{C5A485F8-441F-4327-B9F4-83646875569E}">
      <dgm:prSet phldrT="[Texto]"/>
      <dgm:spPr/>
      <dgm:t>
        <a:bodyPr/>
        <a:lstStyle/>
        <a:p>
          <a:r>
            <a:rPr lang="pt-BR" dirty="0"/>
            <a:t>Desenvolvimento do Projeto (40h)</a:t>
          </a:r>
        </a:p>
      </dgm:t>
    </dgm:pt>
    <dgm:pt modelId="{FC211583-D261-47DE-A654-37B1E1DF54D6}" type="parTrans" cxnId="{57E89761-811D-46A7-9F8F-2A13132A4FF5}">
      <dgm:prSet/>
      <dgm:spPr/>
      <dgm:t>
        <a:bodyPr/>
        <a:lstStyle/>
        <a:p>
          <a:endParaRPr lang="pt-BR"/>
        </a:p>
      </dgm:t>
    </dgm:pt>
    <dgm:pt modelId="{F44D68A9-B743-4DAB-B1F5-3584D172BAB9}" type="sibTrans" cxnId="{57E89761-811D-46A7-9F8F-2A13132A4FF5}">
      <dgm:prSet/>
      <dgm:spPr/>
      <dgm:t>
        <a:bodyPr/>
        <a:lstStyle/>
        <a:p>
          <a:endParaRPr lang="pt-BR"/>
        </a:p>
      </dgm:t>
    </dgm:pt>
    <dgm:pt modelId="{B38FEC58-0819-44A3-9EC1-57024A13E7C8}">
      <dgm:prSet phldrT="[Texto]"/>
      <dgm:spPr/>
      <dgm:t>
        <a:bodyPr/>
        <a:lstStyle/>
        <a:p>
          <a:r>
            <a:rPr lang="pt-BR" dirty="0"/>
            <a:t>O grupo deve elaborar os entregáveis do projeto desenvolvido.</a:t>
          </a:r>
        </a:p>
      </dgm:t>
    </dgm:pt>
    <dgm:pt modelId="{75017F05-50D5-4B37-B822-C63F4499C14D}" type="parTrans" cxnId="{C39F6C7D-6344-49E6-8ECB-D15A38EBCF39}">
      <dgm:prSet/>
      <dgm:spPr/>
      <dgm:t>
        <a:bodyPr/>
        <a:lstStyle/>
        <a:p>
          <a:endParaRPr lang="pt-BR"/>
        </a:p>
      </dgm:t>
    </dgm:pt>
    <dgm:pt modelId="{99E338FD-CFBF-474F-847B-19B31B205EBE}" type="sibTrans" cxnId="{C39F6C7D-6344-49E6-8ECB-D15A38EBCF39}">
      <dgm:prSet/>
      <dgm:spPr/>
      <dgm:t>
        <a:bodyPr/>
        <a:lstStyle/>
        <a:p>
          <a:endParaRPr lang="pt-BR"/>
        </a:p>
      </dgm:t>
    </dgm:pt>
    <dgm:pt modelId="{D09191C1-8464-4E62-B5C8-0B85BE292759}">
      <dgm:prSet phldrT="[Texto]"/>
      <dgm:spPr/>
      <dgm:t>
        <a:bodyPr/>
        <a:lstStyle/>
        <a:p>
          <a:r>
            <a:rPr lang="pt-BR" dirty="0"/>
            <a:t>Atividades Complementares (20h)</a:t>
          </a:r>
        </a:p>
      </dgm:t>
    </dgm:pt>
    <dgm:pt modelId="{CA32D82E-3DD0-41CF-94A3-AEE44BB13EDD}" type="parTrans" cxnId="{89AFADD3-18CC-4B40-B881-87A84244A4E0}">
      <dgm:prSet/>
      <dgm:spPr/>
      <dgm:t>
        <a:bodyPr/>
        <a:lstStyle/>
        <a:p>
          <a:endParaRPr lang="pt-BR"/>
        </a:p>
      </dgm:t>
    </dgm:pt>
    <dgm:pt modelId="{EB00D87F-5001-40EA-9695-B87E9DDD9048}" type="sibTrans" cxnId="{89AFADD3-18CC-4B40-B881-87A84244A4E0}">
      <dgm:prSet/>
      <dgm:spPr/>
      <dgm:t>
        <a:bodyPr/>
        <a:lstStyle/>
        <a:p>
          <a:endParaRPr lang="pt-BR"/>
        </a:p>
      </dgm:t>
    </dgm:pt>
    <dgm:pt modelId="{14E6226D-D53F-4AED-9DCB-CF5FBDDA4026}">
      <dgm:prSet phldrT="[Texto]"/>
      <dgm:spPr/>
      <dgm:t>
        <a:bodyPr/>
        <a:lstStyle/>
        <a:p>
          <a:r>
            <a:rPr lang="pt-BR" dirty="0"/>
            <a:t>Visita aos centros de inovação para capacitação</a:t>
          </a:r>
        </a:p>
      </dgm:t>
    </dgm:pt>
    <dgm:pt modelId="{6461873A-DD5A-4AB3-9BBE-8283AD864AB9}" type="parTrans" cxnId="{B6DCA8B7-9BC4-4A10-A9E3-D7DFE319C038}">
      <dgm:prSet/>
      <dgm:spPr/>
      <dgm:t>
        <a:bodyPr/>
        <a:lstStyle/>
        <a:p>
          <a:endParaRPr lang="pt-BR"/>
        </a:p>
      </dgm:t>
    </dgm:pt>
    <dgm:pt modelId="{CD53287C-F51D-4EF7-A54E-A5065FE17458}" type="sibTrans" cxnId="{B6DCA8B7-9BC4-4A10-A9E3-D7DFE319C038}">
      <dgm:prSet/>
      <dgm:spPr/>
      <dgm:t>
        <a:bodyPr/>
        <a:lstStyle/>
        <a:p>
          <a:endParaRPr lang="pt-BR"/>
        </a:p>
      </dgm:t>
    </dgm:pt>
    <dgm:pt modelId="{2502F778-E16B-4C25-9F43-44B9E20288F2}">
      <dgm:prSet phldrT="[Texto]"/>
      <dgm:spPr/>
      <dgm:t>
        <a:bodyPr/>
        <a:lstStyle/>
        <a:p>
          <a:r>
            <a:rPr lang="pt-BR" dirty="0"/>
            <a:t>Participação em atividades internas ou externas</a:t>
          </a:r>
        </a:p>
      </dgm:t>
    </dgm:pt>
    <dgm:pt modelId="{34AA4EE7-4A3B-4738-9956-5C4018C92062}" type="parTrans" cxnId="{E4C86536-A85B-49C9-96F6-AF34221048EB}">
      <dgm:prSet/>
      <dgm:spPr/>
      <dgm:t>
        <a:bodyPr/>
        <a:lstStyle/>
        <a:p>
          <a:endParaRPr lang="pt-BR"/>
        </a:p>
      </dgm:t>
    </dgm:pt>
    <dgm:pt modelId="{86F3BADE-AC83-48E6-9255-066190154801}" type="sibTrans" cxnId="{E4C86536-A85B-49C9-96F6-AF34221048EB}">
      <dgm:prSet/>
      <dgm:spPr/>
      <dgm:t>
        <a:bodyPr/>
        <a:lstStyle/>
        <a:p>
          <a:endParaRPr lang="pt-BR"/>
        </a:p>
      </dgm:t>
    </dgm:pt>
    <dgm:pt modelId="{38E7B381-6C3C-4A7C-A85A-A059F48AA83F}">
      <dgm:prSet phldrT="[Texto]"/>
      <dgm:spPr/>
      <dgm:t>
        <a:bodyPr/>
        <a:lstStyle/>
        <a:p>
          <a:r>
            <a:rPr lang="pt-BR" dirty="0"/>
            <a:t>Alinhado com o Plano de Desenvolvimento do Estudante</a:t>
          </a:r>
        </a:p>
      </dgm:t>
    </dgm:pt>
    <dgm:pt modelId="{C147F2DD-D57B-4DCD-8B49-760FFE1D0F13}" type="parTrans" cxnId="{CEBA1D71-A2F2-4197-A629-5FD0D30C28B2}">
      <dgm:prSet/>
      <dgm:spPr/>
      <dgm:t>
        <a:bodyPr/>
        <a:lstStyle/>
        <a:p>
          <a:endParaRPr lang="pt-BR"/>
        </a:p>
      </dgm:t>
    </dgm:pt>
    <dgm:pt modelId="{12BA6157-56C1-4E12-91C3-0621897E3DF4}" type="sibTrans" cxnId="{CEBA1D71-A2F2-4197-A629-5FD0D30C28B2}">
      <dgm:prSet/>
      <dgm:spPr/>
      <dgm:t>
        <a:bodyPr/>
        <a:lstStyle/>
        <a:p>
          <a:endParaRPr lang="pt-BR"/>
        </a:p>
      </dgm:t>
    </dgm:pt>
    <dgm:pt modelId="{6A350418-4D61-4751-9550-C600C2B374AE}" type="pres">
      <dgm:prSet presAssocID="{BD492C23-FDBA-49C9-948C-20D3DA9A02EB}" presName="Name0" presStyleCnt="0">
        <dgm:presLayoutVars>
          <dgm:dir/>
          <dgm:animLvl val="lvl"/>
          <dgm:resizeHandles val="exact"/>
        </dgm:presLayoutVars>
      </dgm:prSet>
      <dgm:spPr/>
    </dgm:pt>
    <dgm:pt modelId="{667A1943-7CDD-4050-8FEA-0793319B5C81}" type="pres">
      <dgm:prSet presAssocID="{2442CEAF-D72C-4CE4-84C0-83BC5EEB789B}" presName="linNode" presStyleCnt="0"/>
      <dgm:spPr/>
    </dgm:pt>
    <dgm:pt modelId="{C96065AD-14A8-4B7E-A838-7BFC3C6D4980}" type="pres">
      <dgm:prSet presAssocID="{2442CEAF-D72C-4CE4-84C0-83BC5EEB789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083392D-366C-405F-B62E-98F387E2DAB8}" type="pres">
      <dgm:prSet presAssocID="{2442CEAF-D72C-4CE4-84C0-83BC5EEB789B}" presName="descendantText" presStyleLbl="alignAccFollowNode1" presStyleIdx="0" presStyleCnt="3">
        <dgm:presLayoutVars>
          <dgm:bulletEnabled val="1"/>
        </dgm:presLayoutVars>
      </dgm:prSet>
      <dgm:spPr/>
    </dgm:pt>
    <dgm:pt modelId="{B73D24B8-B7C0-4745-B686-1F3F58232C5E}" type="pres">
      <dgm:prSet presAssocID="{EB2CC7F3-E0C5-4BA6-8C76-3C3B22E5A4AE}" presName="sp" presStyleCnt="0"/>
      <dgm:spPr/>
    </dgm:pt>
    <dgm:pt modelId="{3F22FB34-D626-4CCF-9224-CC7B9E0AC19A}" type="pres">
      <dgm:prSet presAssocID="{C5A485F8-441F-4327-B9F4-83646875569E}" presName="linNode" presStyleCnt="0"/>
      <dgm:spPr/>
    </dgm:pt>
    <dgm:pt modelId="{5DE42A28-2F7F-40D0-AEDB-D3953357CEA2}" type="pres">
      <dgm:prSet presAssocID="{C5A485F8-441F-4327-B9F4-83646875569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8606FCA-1949-46D7-B221-C3FFC9AEEA02}" type="pres">
      <dgm:prSet presAssocID="{C5A485F8-441F-4327-B9F4-83646875569E}" presName="descendantText" presStyleLbl="alignAccFollowNode1" presStyleIdx="1" presStyleCnt="3">
        <dgm:presLayoutVars>
          <dgm:bulletEnabled val="1"/>
        </dgm:presLayoutVars>
      </dgm:prSet>
      <dgm:spPr/>
    </dgm:pt>
    <dgm:pt modelId="{8E33EEA1-CFAE-49E6-9A44-D3051C2BFD7A}" type="pres">
      <dgm:prSet presAssocID="{F44D68A9-B743-4DAB-B1F5-3584D172BAB9}" presName="sp" presStyleCnt="0"/>
      <dgm:spPr/>
    </dgm:pt>
    <dgm:pt modelId="{692E224D-9D5C-416A-8078-688336D01AB2}" type="pres">
      <dgm:prSet presAssocID="{D09191C1-8464-4E62-B5C8-0B85BE292759}" presName="linNode" presStyleCnt="0"/>
      <dgm:spPr/>
    </dgm:pt>
    <dgm:pt modelId="{862FD928-93A1-460A-80EF-2E768F88869D}" type="pres">
      <dgm:prSet presAssocID="{D09191C1-8464-4E62-B5C8-0B85BE29275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9CF6CE3-1F6B-4580-8AD6-4766C7AB7095}" type="pres">
      <dgm:prSet presAssocID="{D09191C1-8464-4E62-B5C8-0B85BE29275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F460009-54B9-4D14-8672-C163ACDE51F8}" type="presOf" srcId="{2442CEAF-D72C-4CE4-84C0-83BC5EEB789B}" destId="{C96065AD-14A8-4B7E-A838-7BFC3C6D4980}" srcOrd="0" destOrd="0" presId="urn:microsoft.com/office/officeart/2005/8/layout/vList5"/>
    <dgm:cxn modelId="{683C0B17-4489-4CFA-902E-57D616265CAC}" type="presOf" srcId="{7F134D92-1E14-4B87-A833-3530F33E4CC9}" destId="{8083392D-366C-405F-B62E-98F387E2DAB8}" srcOrd="0" destOrd="1" presId="urn:microsoft.com/office/officeart/2005/8/layout/vList5"/>
    <dgm:cxn modelId="{E4C86536-A85B-49C9-96F6-AF34221048EB}" srcId="{D09191C1-8464-4E62-B5C8-0B85BE292759}" destId="{2502F778-E16B-4C25-9F43-44B9E20288F2}" srcOrd="1" destOrd="0" parTransId="{34AA4EE7-4A3B-4738-9956-5C4018C92062}" sibTransId="{86F3BADE-AC83-48E6-9255-066190154801}"/>
    <dgm:cxn modelId="{13AAD937-026E-41E1-A7F8-80DDADE76EA9}" type="presOf" srcId="{14E6226D-D53F-4AED-9DCB-CF5FBDDA4026}" destId="{89CF6CE3-1F6B-4580-8AD6-4766C7AB7095}" srcOrd="0" destOrd="0" presId="urn:microsoft.com/office/officeart/2005/8/layout/vList5"/>
    <dgm:cxn modelId="{5445ED3B-E6B4-4A3E-BF32-6BEA0B21A6E4}" type="presOf" srcId="{B38FEC58-0819-44A3-9EC1-57024A13E7C8}" destId="{B8606FCA-1949-46D7-B221-C3FFC9AEEA02}" srcOrd="0" destOrd="0" presId="urn:microsoft.com/office/officeart/2005/8/layout/vList5"/>
    <dgm:cxn modelId="{57E89761-811D-46A7-9F8F-2A13132A4FF5}" srcId="{BD492C23-FDBA-49C9-948C-20D3DA9A02EB}" destId="{C5A485F8-441F-4327-B9F4-83646875569E}" srcOrd="1" destOrd="0" parTransId="{FC211583-D261-47DE-A654-37B1E1DF54D6}" sibTransId="{F44D68A9-B743-4DAB-B1F5-3584D172BAB9}"/>
    <dgm:cxn modelId="{123AE24E-6573-41A3-839F-1921AB486455}" srcId="{BD492C23-FDBA-49C9-948C-20D3DA9A02EB}" destId="{2442CEAF-D72C-4CE4-84C0-83BC5EEB789B}" srcOrd="0" destOrd="0" parTransId="{7C2E8010-C847-44C7-8F43-E5E5C1754065}" sibTransId="{EB2CC7F3-E0C5-4BA6-8C76-3C3B22E5A4AE}"/>
    <dgm:cxn modelId="{CEBA1D71-A2F2-4197-A629-5FD0D30C28B2}" srcId="{D09191C1-8464-4E62-B5C8-0B85BE292759}" destId="{38E7B381-6C3C-4A7C-A85A-A059F48AA83F}" srcOrd="2" destOrd="0" parTransId="{C147F2DD-D57B-4DCD-8B49-760FFE1D0F13}" sibTransId="{12BA6157-56C1-4E12-91C3-0621897E3DF4}"/>
    <dgm:cxn modelId="{7098B756-2081-4B3E-95CD-26B3E976AF11}" type="presOf" srcId="{541D8F08-641F-4AC4-8582-1770D258637C}" destId="{8083392D-366C-405F-B62E-98F387E2DAB8}" srcOrd="0" destOrd="0" presId="urn:microsoft.com/office/officeart/2005/8/layout/vList5"/>
    <dgm:cxn modelId="{C83A617A-3CC3-48DE-953F-DD8554224686}" type="presOf" srcId="{38E7B381-6C3C-4A7C-A85A-A059F48AA83F}" destId="{89CF6CE3-1F6B-4580-8AD6-4766C7AB7095}" srcOrd="0" destOrd="2" presId="urn:microsoft.com/office/officeart/2005/8/layout/vList5"/>
    <dgm:cxn modelId="{C39F6C7D-6344-49E6-8ECB-D15A38EBCF39}" srcId="{C5A485F8-441F-4327-B9F4-83646875569E}" destId="{B38FEC58-0819-44A3-9EC1-57024A13E7C8}" srcOrd="0" destOrd="0" parTransId="{75017F05-50D5-4B37-B822-C63F4499C14D}" sibTransId="{99E338FD-CFBF-474F-847B-19B31B205EBE}"/>
    <dgm:cxn modelId="{62DE57A8-51EB-4A64-9EEB-00A9B092D3DA}" srcId="{2442CEAF-D72C-4CE4-84C0-83BC5EEB789B}" destId="{541D8F08-641F-4AC4-8582-1770D258637C}" srcOrd="0" destOrd="0" parTransId="{653C2565-CD61-4E3A-A5F8-D4B7B5058AFD}" sibTransId="{841F065E-568B-435B-9ABF-2491679D1360}"/>
    <dgm:cxn modelId="{6C0469B4-F9EE-4307-823E-D77F5000E385}" type="presOf" srcId="{2502F778-E16B-4C25-9F43-44B9E20288F2}" destId="{89CF6CE3-1F6B-4580-8AD6-4766C7AB7095}" srcOrd="0" destOrd="1" presId="urn:microsoft.com/office/officeart/2005/8/layout/vList5"/>
    <dgm:cxn modelId="{B6DCA8B7-9BC4-4A10-A9E3-D7DFE319C038}" srcId="{D09191C1-8464-4E62-B5C8-0B85BE292759}" destId="{14E6226D-D53F-4AED-9DCB-CF5FBDDA4026}" srcOrd="0" destOrd="0" parTransId="{6461873A-DD5A-4AB3-9BBE-8283AD864AB9}" sibTransId="{CD53287C-F51D-4EF7-A54E-A5065FE17458}"/>
    <dgm:cxn modelId="{910DF5CE-BD61-4C57-833A-21DB4A7D827E}" type="presOf" srcId="{BD492C23-FDBA-49C9-948C-20D3DA9A02EB}" destId="{6A350418-4D61-4751-9550-C600C2B374AE}" srcOrd="0" destOrd="0" presId="urn:microsoft.com/office/officeart/2005/8/layout/vList5"/>
    <dgm:cxn modelId="{05CDC2CF-FF22-4051-BA3C-78A503FD9EC0}" type="presOf" srcId="{C5A485F8-441F-4327-B9F4-83646875569E}" destId="{5DE42A28-2F7F-40D0-AEDB-D3953357CEA2}" srcOrd="0" destOrd="0" presId="urn:microsoft.com/office/officeart/2005/8/layout/vList5"/>
    <dgm:cxn modelId="{89AFADD3-18CC-4B40-B881-87A84244A4E0}" srcId="{BD492C23-FDBA-49C9-948C-20D3DA9A02EB}" destId="{D09191C1-8464-4E62-B5C8-0B85BE292759}" srcOrd="2" destOrd="0" parTransId="{CA32D82E-3DD0-41CF-94A3-AEE44BB13EDD}" sibTransId="{EB00D87F-5001-40EA-9695-B87E9DDD9048}"/>
    <dgm:cxn modelId="{B6F33CE8-2BF6-4920-BAFF-4D6D3B6E856F}" srcId="{2442CEAF-D72C-4CE4-84C0-83BC5EEB789B}" destId="{7F134D92-1E14-4B87-A833-3530F33E4CC9}" srcOrd="1" destOrd="0" parTransId="{5903206F-E290-40CE-A85B-05A95AEB3581}" sibTransId="{7F63146C-209F-4960-8EC1-F66466A95AB0}"/>
    <dgm:cxn modelId="{5AEFD9F3-9EE7-45AB-AED5-95C32E6D04CE}" type="presOf" srcId="{D09191C1-8464-4E62-B5C8-0B85BE292759}" destId="{862FD928-93A1-460A-80EF-2E768F88869D}" srcOrd="0" destOrd="0" presId="urn:microsoft.com/office/officeart/2005/8/layout/vList5"/>
    <dgm:cxn modelId="{0E4C1EE9-B52B-4BC0-B8CE-A6544481E765}" type="presParOf" srcId="{6A350418-4D61-4751-9550-C600C2B374AE}" destId="{667A1943-7CDD-4050-8FEA-0793319B5C81}" srcOrd="0" destOrd="0" presId="urn:microsoft.com/office/officeart/2005/8/layout/vList5"/>
    <dgm:cxn modelId="{DB1AA72A-ECDB-4F38-90EA-1CD8D3A6D998}" type="presParOf" srcId="{667A1943-7CDD-4050-8FEA-0793319B5C81}" destId="{C96065AD-14A8-4B7E-A838-7BFC3C6D4980}" srcOrd="0" destOrd="0" presId="urn:microsoft.com/office/officeart/2005/8/layout/vList5"/>
    <dgm:cxn modelId="{35FAB87D-7917-4E07-8E0F-B96AE686C89E}" type="presParOf" srcId="{667A1943-7CDD-4050-8FEA-0793319B5C81}" destId="{8083392D-366C-405F-B62E-98F387E2DAB8}" srcOrd="1" destOrd="0" presId="urn:microsoft.com/office/officeart/2005/8/layout/vList5"/>
    <dgm:cxn modelId="{8A0E5121-26E1-438A-A45F-56F8C24F1659}" type="presParOf" srcId="{6A350418-4D61-4751-9550-C600C2B374AE}" destId="{B73D24B8-B7C0-4745-B686-1F3F58232C5E}" srcOrd="1" destOrd="0" presId="urn:microsoft.com/office/officeart/2005/8/layout/vList5"/>
    <dgm:cxn modelId="{38417FEB-1BCF-4006-B240-2F9EF8666E91}" type="presParOf" srcId="{6A350418-4D61-4751-9550-C600C2B374AE}" destId="{3F22FB34-D626-4CCF-9224-CC7B9E0AC19A}" srcOrd="2" destOrd="0" presId="urn:microsoft.com/office/officeart/2005/8/layout/vList5"/>
    <dgm:cxn modelId="{9934CDD0-82AE-4C54-97CA-4BEC15CFEDB7}" type="presParOf" srcId="{3F22FB34-D626-4CCF-9224-CC7B9E0AC19A}" destId="{5DE42A28-2F7F-40D0-AEDB-D3953357CEA2}" srcOrd="0" destOrd="0" presId="urn:microsoft.com/office/officeart/2005/8/layout/vList5"/>
    <dgm:cxn modelId="{BA7D09AB-EC44-4E5D-B950-85F0216FC262}" type="presParOf" srcId="{3F22FB34-D626-4CCF-9224-CC7B9E0AC19A}" destId="{B8606FCA-1949-46D7-B221-C3FFC9AEEA02}" srcOrd="1" destOrd="0" presId="urn:microsoft.com/office/officeart/2005/8/layout/vList5"/>
    <dgm:cxn modelId="{5FCBAD26-0FFF-482F-A693-6E6A8F6A37D8}" type="presParOf" srcId="{6A350418-4D61-4751-9550-C600C2B374AE}" destId="{8E33EEA1-CFAE-49E6-9A44-D3051C2BFD7A}" srcOrd="3" destOrd="0" presId="urn:microsoft.com/office/officeart/2005/8/layout/vList5"/>
    <dgm:cxn modelId="{2DBFE9E2-6BE3-4ED2-B551-5910B09A0C81}" type="presParOf" srcId="{6A350418-4D61-4751-9550-C600C2B374AE}" destId="{692E224D-9D5C-416A-8078-688336D01AB2}" srcOrd="4" destOrd="0" presId="urn:microsoft.com/office/officeart/2005/8/layout/vList5"/>
    <dgm:cxn modelId="{B26CF999-932F-4F0E-8797-6F82416A28F4}" type="presParOf" srcId="{692E224D-9D5C-416A-8078-688336D01AB2}" destId="{862FD928-93A1-460A-80EF-2E768F88869D}" srcOrd="0" destOrd="0" presId="urn:microsoft.com/office/officeart/2005/8/layout/vList5"/>
    <dgm:cxn modelId="{38D8767B-9E4F-4AA1-B53D-3A9C54BE1748}" type="presParOf" srcId="{692E224D-9D5C-416A-8078-688336D01AB2}" destId="{89CF6CE3-1F6B-4580-8AD6-4766C7AB709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3392D-366C-405F-B62E-98F387E2DAB8}">
      <dsp:nvSpPr>
        <dsp:cNvPr id="0" name=""/>
        <dsp:cNvSpPr/>
      </dsp:nvSpPr>
      <dsp:spPr>
        <a:xfrm rot="5400000">
          <a:off x="5319625" y="-1999821"/>
          <a:ext cx="1285832" cy="561180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/>
            <a:t>Plano de aulas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/>
            <a:t>Dinâmicas envolvendo: trabalho em equipe, Gestão de Projetos, Orientações técnicas para condução do trabalho, Orientações para desenvolvimento do </a:t>
          </a:r>
          <a:r>
            <a:rPr lang="pt-BR" sz="1500" b="1" kern="1200" dirty="0"/>
            <a:t>Plano de Desenvolvimento do Estudante</a:t>
          </a:r>
        </a:p>
      </dsp:txBody>
      <dsp:txXfrm rot="-5400000">
        <a:off x="3156640" y="225933"/>
        <a:ext cx="5549034" cy="1160294"/>
      </dsp:txXfrm>
    </dsp:sp>
    <dsp:sp modelId="{C96065AD-14A8-4B7E-A838-7BFC3C6D4980}">
      <dsp:nvSpPr>
        <dsp:cNvPr id="0" name=""/>
        <dsp:cNvSpPr/>
      </dsp:nvSpPr>
      <dsp:spPr>
        <a:xfrm>
          <a:off x="0" y="2435"/>
          <a:ext cx="3156639" cy="16072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Encontro presencial (40h)</a:t>
          </a:r>
        </a:p>
      </dsp:txBody>
      <dsp:txXfrm>
        <a:off x="78461" y="80896"/>
        <a:ext cx="2999717" cy="1450368"/>
      </dsp:txXfrm>
    </dsp:sp>
    <dsp:sp modelId="{B8606FCA-1949-46D7-B221-C3FFC9AEEA02}">
      <dsp:nvSpPr>
        <dsp:cNvPr id="0" name=""/>
        <dsp:cNvSpPr/>
      </dsp:nvSpPr>
      <dsp:spPr>
        <a:xfrm rot="5400000">
          <a:off x="5319625" y="-312166"/>
          <a:ext cx="1285832" cy="5611803"/>
        </a:xfrm>
        <a:prstGeom prst="round2Same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/>
            <a:t>O grupo deve elaborar os entregáveis do projeto desenvolvido.</a:t>
          </a:r>
        </a:p>
      </dsp:txBody>
      <dsp:txXfrm rot="-5400000">
        <a:off x="3156640" y="1913588"/>
        <a:ext cx="5549034" cy="1160294"/>
      </dsp:txXfrm>
    </dsp:sp>
    <dsp:sp modelId="{5DE42A28-2F7F-40D0-AEDB-D3953357CEA2}">
      <dsp:nvSpPr>
        <dsp:cNvPr id="0" name=""/>
        <dsp:cNvSpPr/>
      </dsp:nvSpPr>
      <dsp:spPr>
        <a:xfrm>
          <a:off x="0" y="1690090"/>
          <a:ext cx="3156639" cy="1607290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Desenvolvimento do Projeto (40h)</a:t>
          </a:r>
        </a:p>
      </dsp:txBody>
      <dsp:txXfrm>
        <a:off x="78461" y="1768551"/>
        <a:ext cx="2999717" cy="1450368"/>
      </dsp:txXfrm>
    </dsp:sp>
    <dsp:sp modelId="{89CF6CE3-1F6B-4580-8AD6-4766C7AB7095}">
      <dsp:nvSpPr>
        <dsp:cNvPr id="0" name=""/>
        <dsp:cNvSpPr/>
      </dsp:nvSpPr>
      <dsp:spPr>
        <a:xfrm rot="5400000">
          <a:off x="5319625" y="1375488"/>
          <a:ext cx="1285832" cy="5611803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/>
            <a:t>Visita aos centros de inovação para capacitação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/>
            <a:t>Participação em atividades internas ou externas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/>
            <a:t>Alinhado com o Plano de Desenvolvimento do Estudante</a:t>
          </a:r>
        </a:p>
      </dsp:txBody>
      <dsp:txXfrm rot="-5400000">
        <a:off x="3156640" y="3601243"/>
        <a:ext cx="5549034" cy="1160294"/>
      </dsp:txXfrm>
    </dsp:sp>
    <dsp:sp modelId="{862FD928-93A1-460A-80EF-2E768F88869D}">
      <dsp:nvSpPr>
        <dsp:cNvPr id="0" name=""/>
        <dsp:cNvSpPr/>
      </dsp:nvSpPr>
      <dsp:spPr>
        <a:xfrm>
          <a:off x="0" y="3377745"/>
          <a:ext cx="3156639" cy="160729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Atividades Complementares (20h)</a:t>
          </a:r>
        </a:p>
      </dsp:txBody>
      <dsp:txXfrm>
        <a:off x="78461" y="3456206"/>
        <a:ext cx="2999717" cy="1450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32F13-FAE9-478D-9A40-A2E1BE7DBE11}" type="datetimeFigureOut">
              <a:rPr lang="pt-BR" smtClean="0"/>
              <a:t>07/08/2021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63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6275" y="4784725"/>
            <a:ext cx="5408613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C0BA7-1627-427B-8E4D-EB1C6F605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231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9F188-7357-4B98-9653-0803E486A24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52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2400" b="1" baseline="0">
                <a:latin typeface="Arial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041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6363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064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15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985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7584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523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535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029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0550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73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D4AC7-DE6F-4E63-B94A-1B593DF9B741}" type="datetimeFigureOut">
              <a:rPr lang="pt-BR" smtClean="0"/>
              <a:pPr/>
              <a:t>07/08/2021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7124A-6EE0-49D7-80C7-003640CD5DB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038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400" b="1" kern="1200">
          <a:solidFill>
            <a:srgbClr val="00457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2y2gPz1BNg?feature=oembed" TargetMode="External"/><Relationship Id="rId4" Type="http://schemas.openxmlformats.org/officeDocument/2006/relationships/hyperlink" Target="https://www.youtube.com/watch?v=z2y2gPz1B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lKHGpVoA2Y?feature=oembed" TargetMode="External"/><Relationship Id="rId5" Type="http://schemas.openxmlformats.org/officeDocument/2006/relationships/hyperlink" Target="https://www.youtube.com/watch?v=JlKHGpVoA2Y" TargetMode="Externa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ea.gov.br/ods/videos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Usina de Projetos Experimentais - 2 (UP002)</a:t>
            </a:r>
            <a:br>
              <a:rPr lang="pt-BR" dirty="0"/>
            </a:b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Engenharia Contemporânea</a:t>
            </a:r>
          </a:p>
        </p:txBody>
      </p:sp>
    </p:spTree>
    <p:extLst>
      <p:ext uri="{BB962C8B-B14F-4D97-AF65-F5344CB8AC3E}">
        <p14:creationId xmlns:p14="http://schemas.microsoft.com/office/powerpoint/2010/main" val="318112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0360F-1AE0-4544-8B74-B6E5534B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65" y="0"/>
            <a:ext cx="8229600" cy="1143000"/>
          </a:xfrm>
        </p:spPr>
        <p:txBody>
          <a:bodyPr/>
          <a:lstStyle/>
          <a:p>
            <a:r>
              <a:rPr lang="pt-BR" dirty="0"/>
              <a:t>Formação dos grupos</a:t>
            </a:r>
          </a:p>
        </p:txBody>
      </p:sp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5402974-1B93-4785-AAA3-6B089113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r="11594" b="5856"/>
          <a:stretch/>
        </p:blipFill>
        <p:spPr>
          <a:xfrm>
            <a:off x="18389" y="967409"/>
            <a:ext cx="912561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4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ágono 2"/>
          <p:cNvSpPr/>
          <p:nvPr/>
        </p:nvSpPr>
        <p:spPr>
          <a:xfrm>
            <a:off x="410817" y="1842051"/>
            <a:ext cx="1760883" cy="1208553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Empatia</a:t>
            </a:r>
          </a:p>
        </p:txBody>
      </p:sp>
      <p:sp>
        <p:nvSpPr>
          <p:cNvPr id="8" name="Hexágono 7"/>
          <p:cNvSpPr/>
          <p:nvPr/>
        </p:nvSpPr>
        <p:spPr>
          <a:xfrm>
            <a:off x="2153892" y="2533209"/>
            <a:ext cx="1760883" cy="120855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Definição</a:t>
            </a:r>
          </a:p>
        </p:txBody>
      </p:sp>
      <p:sp>
        <p:nvSpPr>
          <p:cNvPr id="9" name="Hexágono 8"/>
          <p:cNvSpPr/>
          <p:nvPr/>
        </p:nvSpPr>
        <p:spPr>
          <a:xfrm>
            <a:off x="3896967" y="1842051"/>
            <a:ext cx="1760883" cy="1208553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Ideação</a:t>
            </a:r>
          </a:p>
        </p:txBody>
      </p:sp>
      <p:sp>
        <p:nvSpPr>
          <p:cNvPr id="10" name="Hexágono 9"/>
          <p:cNvSpPr/>
          <p:nvPr/>
        </p:nvSpPr>
        <p:spPr>
          <a:xfrm>
            <a:off x="5640042" y="2533209"/>
            <a:ext cx="1760883" cy="1208553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Protótipos</a:t>
            </a:r>
          </a:p>
        </p:txBody>
      </p:sp>
      <p:sp>
        <p:nvSpPr>
          <p:cNvPr id="11" name="Hexágono 10"/>
          <p:cNvSpPr/>
          <p:nvPr/>
        </p:nvSpPr>
        <p:spPr>
          <a:xfrm>
            <a:off x="7343361" y="3224367"/>
            <a:ext cx="1760883" cy="1208553"/>
          </a:xfrm>
          <a:prstGeom prst="hexag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Testes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43361" y="3224367"/>
            <a:ext cx="13997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Quem é meu usuário (persona)?</a:t>
            </a:r>
          </a:p>
          <a:p>
            <a:endParaRPr lang="pt-BR" sz="1600" b="1" dirty="0"/>
          </a:p>
          <a:p>
            <a:r>
              <a:rPr lang="pt-BR" sz="1600" b="1" dirty="0"/>
              <a:t>Quais são seus problemas?</a:t>
            </a:r>
          </a:p>
          <a:p>
            <a:endParaRPr lang="pt-BR" sz="1600" b="1" dirty="0"/>
          </a:p>
          <a:p>
            <a:r>
              <a:rPr lang="pt-BR" sz="1600" b="1" dirty="0"/>
              <a:t>Tarefas que vai realizar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295368" y="3864132"/>
            <a:ext cx="2012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Quais são suas necessidades?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914775" y="3148942"/>
            <a:ext cx="1705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Criar Soluções</a:t>
            </a:r>
          </a:p>
          <a:p>
            <a:pPr algn="ctr"/>
            <a:r>
              <a:rPr lang="pt-BR" sz="1600" b="1" dirty="0"/>
              <a:t>Criativas e Inovadoras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534182" y="3864132"/>
            <a:ext cx="1705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Como posso apresentar minha solução em um protótipo de baixa fidelidade?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7398667" y="4585469"/>
            <a:ext cx="17055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Compartilhar e validar com usuários as soluções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A377BA9-C423-419C-A663-6523EA2B8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3849"/>
            <a:ext cx="7772400" cy="1470025"/>
          </a:xfrm>
        </p:spPr>
        <p:txBody>
          <a:bodyPr/>
          <a:lstStyle/>
          <a:p>
            <a:r>
              <a:rPr lang="pt-BR" dirty="0"/>
              <a:t>O que é Design </a:t>
            </a:r>
            <a:r>
              <a:rPr lang="pt-BR" dirty="0" err="1"/>
              <a:t>Thinking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931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45720-EAC1-4747-B47B-50ABBE3D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Design </a:t>
            </a:r>
            <a:r>
              <a:rPr lang="pt-BR" dirty="0" err="1"/>
              <a:t>Thinking</a:t>
            </a:r>
            <a:br>
              <a:rPr lang="pt-BR" dirty="0"/>
            </a:br>
            <a:endParaRPr lang="pt-BR" dirty="0"/>
          </a:p>
        </p:txBody>
      </p:sp>
      <p:pic>
        <p:nvPicPr>
          <p:cNvPr id="4" name="Mídia Online 3" title="Afinal, o que é Design Thinking?">
            <a:hlinkClick r:id="" action="ppaction://media"/>
            <a:extLst>
              <a:ext uri="{FF2B5EF4-FFF2-40B4-BE49-F238E27FC236}">
                <a16:creationId xmlns:a16="http://schemas.microsoft.com/office/drawing/2014/main" id="{4FE95810-7BEE-4659-BBA6-B400399186C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1638" y="2226469"/>
            <a:ext cx="5801916" cy="32635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89EFE66-DFF6-49B2-84C2-11261AAA1250}"/>
              </a:ext>
            </a:extLst>
          </p:cNvPr>
          <p:cNvSpPr txBox="1"/>
          <p:nvPr/>
        </p:nvSpPr>
        <p:spPr>
          <a:xfrm>
            <a:off x="1671638" y="5724939"/>
            <a:ext cx="580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Link: </a:t>
            </a:r>
            <a:r>
              <a:rPr lang="pt-BR" dirty="0">
                <a:hlinkClick r:id="rId4"/>
              </a:rPr>
              <a:t>https://www.youtube.com/watch?v=z2y2gPz1BNg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4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ágono 2"/>
          <p:cNvSpPr/>
          <p:nvPr/>
        </p:nvSpPr>
        <p:spPr>
          <a:xfrm>
            <a:off x="410817" y="1842051"/>
            <a:ext cx="1760883" cy="1208553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Empatia</a:t>
            </a:r>
          </a:p>
        </p:txBody>
      </p:sp>
      <p:sp>
        <p:nvSpPr>
          <p:cNvPr id="8" name="Hexágono 7"/>
          <p:cNvSpPr/>
          <p:nvPr/>
        </p:nvSpPr>
        <p:spPr>
          <a:xfrm>
            <a:off x="2153892" y="2533209"/>
            <a:ext cx="1760883" cy="120855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Definição</a:t>
            </a:r>
          </a:p>
        </p:txBody>
      </p:sp>
      <p:sp>
        <p:nvSpPr>
          <p:cNvPr id="9" name="Hexágono 8"/>
          <p:cNvSpPr/>
          <p:nvPr/>
        </p:nvSpPr>
        <p:spPr>
          <a:xfrm>
            <a:off x="3896967" y="1842051"/>
            <a:ext cx="1760883" cy="1208553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Ideação</a:t>
            </a:r>
          </a:p>
        </p:txBody>
      </p:sp>
      <p:sp>
        <p:nvSpPr>
          <p:cNvPr id="10" name="Hexágono 9"/>
          <p:cNvSpPr/>
          <p:nvPr/>
        </p:nvSpPr>
        <p:spPr>
          <a:xfrm>
            <a:off x="5640042" y="2533209"/>
            <a:ext cx="1760883" cy="1208553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Protótipos</a:t>
            </a:r>
          </a:p>
        </p:txBody>
      </p:sp>
      <p:sp>
        <p:nvSpPr>
          <p:cNvPr id="11" name="Hexágono 10"/>
          <p:cNvSpPr/>
          <p:nvPr/>
        </p:nvSpPr>
        <p:spPr>
          <a:xfrm>
            <a:off x="7343361" y="3224367"/>
            <a:ext cx="1760883" cy="1208553"/>
          </a:xfrm>
          <a:prstGeom prst="hexag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Testes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43361" y="3224367"/>
            <a:ext cx="13997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Quem é meu usuário (persona)?</a:t>
            </a:r>
          </a:p>
          <a:p>
            <a:endParaRPr lang="pt-BR" sz="1600" b="1" dirty="0"/>
          </a:p>
          <a:p>
            <a:r>
              <a:rPr lang="pt-BR" sz="1600" b="1" dirty="0"/>
              <a:t>Quais são seus problemas?</a:t>
            </a:r>
          </a:p>
          <a:p>
            <a:endParaRPr lang="pt-BR" sz="1600" b="1" dirty="0"/>
          </a:p>
          <a:p>
            <a:r>
              <a:rPr lang="pt-BR" sz="1600" b="1" dirty="0"/>
              <a:t>Tarefas que vai realizar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295368" y="3864132"/>
            <a:ext cx="2012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Quais são suas necessidades?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A377BA9-C423-419C-A663-6523EA2B8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3849"/>
            <a:ext cx="7772400" cy="1470025"/>
          </a:xfrm>
        </p:spPr>
        <p:txBody>
          <a:bodyPr/>
          <a:lstStyle/>
          <a:p>
            <a:r>
              <a:rPr lang="pt-BR" dirty="0"/>
              <a:t>Design </a:t>
            </a:r>
            <a:r>
              <a:rPr lang="pt-BR" dirty="0" err="1"/>
              <a:t>Thinking</a:t>
            </a:r>
            <a:endParaRPr lang="pt-BR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0B5C3CFE-5EC0-47D6-9582-DFDFFC43ADBF}"/>
              </a:ext>
            </a:extLst>
          </p:cNvPr>
          <p:cNvSpPr/>
          <p:nvPr/>
        </p:nvSpPr>
        <p:spPr>
          <a:xfrm>
            <a:off x="152943" y="1444488"/>
            <a:ext cx="2040706" cy="21601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519670-B99D-4181-BBFB-5004A5C76BC4}"/>
              </a:ext>
            </a:extLst>
          </p:cNvPr>
          <p:cNvSpPr txBox="1"/>
          <p:nvPr/>
        </p:nvSpPr>
        <p:spPr>
          <a:xfrm>
            <a:off x="152942" y="700890"/>
            <a:ext cx="2276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Entendendo o problema</a:t>
            </a:r>
          </a:p>
        </p:txBody>
      </p:sp>
    </p:spTree>
    <p:extLst>
      <p:ext uri="{BB962C8B-B14F-4D97-AF65-F5344CB8AC3E}">
        <p14:creationId xmlns:p14="http://schemas.microsoft.com/office/powerpoint/2010/main" val="149270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2ECC2-A67F-4DEB-8F0A-8DC1B8E46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Mapa de Empatia </a:t>
            </a:r>
          </a:p>
        </p:txBody>
      </p:sp>
      <p:pic>
        <p:nvPicPr>
          <p:cNvPr id="4" name="Mídia Online 3" title="Como Fazer um Mapa da Empatia">
            <a:hlinkClick r:id="" action="ppaction://media"/>
            <a:extLst>
              <a:ext uri="{FF2B5EF4-FFF2-40B4-BE49-F238E27FC236}">
                <a16:creationId xmlns:a16="http://schemas.microsoft.com/office/drawing/2014/main" id="{9A5AF17B-B12A-443A-B2AF-024093CD0C3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71638" y="2226469"/>
            <a:ext cx="5801916" cy="326350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F881CE0-6DC6-4CF5-9F05-F7B95024859E}"/>
              </a:ext>
            </a:extLst>
          </p:cNvPr>
          <p:cNvSpPr txBox="1"/>
          <p:nvPr/>
        </p:nvSpPr>
        <p:spPr>
          <a:xfrm>
            <a:off x="1671638" y="5724939"/>
            <a:ext cx="580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Link: </a:t>
            </a:r>
            <a:r>
              <a:rPr lang="pt-BR" dirty="0">
                <a:hlinkClick r:id="rId5"/>
              </a:rPr>
              <a:t>https://www.youtube.com/watch?v=JlKHGpVoA2Y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92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7F623-4668-4BD9-B8D9-24A0D12D3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Situação (exemplo)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3E295F-9FE4-458F-BA44-B04D14877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3000" dirty="0"/>
              <a:t>Mário trabalhava como cozinheiro em um restaurante há 10 anos. Ele perdeu seu emprego devido às consequências da pandemia e cogita abrir uma doceria.</a:t>
            </a:r>
          </a:p>
          <a:p>
            <a:pPr algn="just">
              <a:lnSpc>
                <a:spcPct val="150000"/>
              </a:lnSpc>
            </a:pP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134767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 que é Mapa de Empatia e para que serve?">
            <a:extLst>
              <a:ext uri="{FF2B5EF4-FFF2-40B4-BE49-F238E27FC236}">
                <a16:creationId xmlns:a16="http://schemas.microsoft.com/office/drawing/2014/main" id="{B635DDAD-CB93-437B-9E92-1420028F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6" y="1185105"/>
            <a:ext cx="7402052" cy="52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225EAD3-64C5-4E9A-9B5B-47ED55FC99DD}"/>
              </a:ext>
            </a:extLst>
          </p:cNvPr>
          <p:cNvSpPr txBox="1"/>
          <p:nvPr/>
        </p:nvSpPr>
        <p:spPr>
          <a:xfrm>
            <a:off x="1420691" y="1197760"/>
            <a:ext cx="144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Mario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5DA73C-BB96-45EE-B32F-459162FDDA63}"/>
              </a:ext>
            </a:extLst>
          </p:cNvPr>
          <p:cNvSpPr txBox="1"/>
          <p:nvPr/>
        </p:nvSpPr>
        <p:spPr>
          <a:xfrm>
            <a:off x="3425769" y="1186518"/>
            <a:ext cx="100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40 anos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D3E4D3-04B9-41F0-B421-7E5753D0DE1E}"/>
              </a:ext>
            </a:extLst>
          </p:cNvPr>
          <p:cNvSpPr txBox="1"/>
          <p:nvPr/>
        </p:nvSpPr>
        <p:spPr>
          <a:xfrm>
            <a:off x="6444010" y="2453927"/>
            <a:ext cx="1192884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Desemprego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4E315A-EE7B-4DCA-B765-738DD91B6638}"/>
              </a:ext>
            </a:extLst>
          </p:cNvPr>
          <p:cNvSpPr txBox="1"/>
          <p:nvPr/>
        </p:nvSpPr>
        <p:spPr>
          <a:xfrm>
            <a:off x="6176444" y="3059209"/>
            <a:ext cx="1844445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Novas oportunidades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7AC3DEF-654C-4402-BD98-897FE0928089}"/>
              </a:ext>
            </a:extLst>
          </p:cNvPr>
          <p:cNvSpPr txBox="1"/>
          <p:nvPr/>
        </p:nvSpPr>
        <p:spPr>
          <a:xfrm>
            <a:off x="5548313" y="3508939"/>
            <a:ext cx="1441896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Falta de crédito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502932-5B40-4E86-8BA3-D51D32D30635}"/>
              </a:ext>
            </a:extLst>
          </p:cNvPr>
          <p:cNvSpPr txBox="1"/>
          <p:nvPr/>
        </p:nvSpPr>
        <p:spPr>
          <a:xfrm>
            <a:off x="6625474" y="3965017"/>
            <a:ext cx="1311673" cy="5078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Manutenção da renda familiar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9DF6542-3F77-4E81-902A-48B2A3E44192}"/>
              </a:ext>
            </a:extLst>
          </p:cNvPr>
          <p:cNvSpPr txBox="1"/>
          <p:nvPr/>
        </p:nvSpPr>
        <p:spPr>
          <a:xfrm>
            <a:off x="3638951" y="4410316"/>
            <a:ext cx="1440911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Busca parcerias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BAF083-E2F2-465E-9833-1C8163AE866C}"/>
              </a:ext>
            </a:extLst>
          </p:cNvPr>
          <p:cNvSpPr txBox="1"/>
          <p:nvPr/>
        </p:nvSpPr>
        <p:spPr>
          <a:xfrm>
            <a:off x="4064137" y="4836943"/>
            <a:ext cx="1015725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Faz cursos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E16647-4205-4BE0-A356-B451ECE2A786}"/>
              </a:ext>
            </a:extLst>
          </p:cNvPr>
          <p:cNvSpPr txBox="1"/>
          <p:nvPr/>
        </p:nvSpPr>
        <p:spPr>
          <a:xfrm>
            <a:off x="2232933" y="4689859"/>
            <a:ext cx="1245844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Vai dar certo?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B3520D-E274-41A3-B47A-8018ECB60E9D}"/>
              </a:ext>
            </a:extLst>
          </p:cNvPr>
          <p:cNvSpPr txBox="1"/>
          <p:nvPr/>
        </p:nvSpPr>
        <p:spPr>
          <a:xfrm>
            <a:off x="5360464" y="4585985"/>
            <a:ext cx="1441898" cy="5078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Observa outros empreendedores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6A3400-D83B-46DE-853B-CE90D3B4C292}"/>
              </a:ext>
            </a:extLst>
          </p:cNvPr>
          <p:cNvSpPr txBox="1"/>
          <p:nvPr/>
        </p:nvSpPr>
        <p:spPr>
          <a:xfrm>
            <a:off x="1222637" y="2591622"/>
            <a:ext cx="1626534" cy="301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Muita concorrência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7780F3D-B03B-4FE3-8CB8-41BDE3F0B889}"/>
              </a:ext>
            </a:extLst>
          </p:cNvPr>
          <p:cNvSpPr txBox="1"/>
          <p:nvPr/>
        </p:nvSpPr>
        <p:spPr>
          <a:xfrm>
            <a:off x="1053787" y="3102555"/>
            <a:ext cx="1984570" cy="311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Problemas com o crédito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5485AC-332C-42BC-B607-7797F0F1BCBD}"/>
              </a:ext>
            </a:extLst>
          </p:cNvPr>
          <p:cNvSpPr txBox="1"/>
          <p:nvPr/>
        </p:nvSpPr>
        <p:spPr>
          <a:xfrm>
            <a:off x="1919096" y="3521137"/>
            <a:ext cx="1311672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Vá em frente!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0394D0B-2A80-4089-9512-58C57EC786E0}"/>
              </a:ext>
            </a:extLst>
          </p:cNvPr>
          <p:cNvSpPr txBox="1"/>
          <p:nvPr/>
        </p:nvSpPr>
        <p:spPr>
          <a:xfrm>
            <a:off x="1053787" y="3941795"/>
            <a:ext cx="1730618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Há cases de sucesso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54B9F6-0A90-4831-A1F3-FFCD8AE80431}"/>
              </a:ext>
            </a:extLst>
          </p:cNvPr>
          <p:cNvSpPr txBox="1"/>
          <p:nvPr/>
        </p:nvSpPr>
        <p:spPr>
          <a:xfrm>
            <a:off x="4404451" y="1738580"/>
            <a:ext cx="675411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Medo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0957BE7-9FC3-48AA-AD90-85B5FCFEF469}"/>
              </a:ext>
            </a:extLst>
          </p:cNvPr>
          <p:cNvSpPr txBox="1"/>
          <p:nvPr/>
        </p:nvSpPr>
        <p:spPr>
          <a:xfrm>
            <a:off x="5738739" y="1722722"/>
            <a:ext cx="1003914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Incerteza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44F1E15-FA9D-4C86-8B03-7922B3E10CE7}"/>
              </a:ext>
            </a:extLst>
          </p:cNvPr>
          <p:cNvSpPr txBox="1"/>
          <p:nvPr/>
        </p:nvSpPr>
        <p:spPr>
          <a:xfrm>
            <a:off x="2350036" y="1771498"/>
            <a:ext cx="1551333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Sustento da família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5381564-172C-427E-8E59-D599B432D5A7}"/>
              </a:ext>
            </a:extLst>
          </p:cNvPr>
          <p:cNvSpPr txBox="1"/>
          <p:nvPr/>
        </p:nvSpPr>
        <p:spPr>
          <a:xfrm>
            <a:off x="3980734" y="2177372"/>
            <a:ext cx="1160380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Um recomeço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C16654E-9BAC-4B53-BA43-791F32180A8A}"/>
              </a:ext>
            </a:extLst>
          </p:cNvPr>
          <p:cNvSpPr txBox="1"/>
          <p:nvPr/>
        </p:nvSpPr>
        <p:spPr>
          <a:xfrm>
            <a:off x="1138755" y="5484946"/>
            <a:ext cx="1015725" cy="5078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Não ter dinheiro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54AD369-958E-4761-A7D1-11EDD33957F4}"/>
              </a:ext>
            </a:extLst>
          </p:cNvPr>
          <p:cNvSpPr txBox="1"/>
          <p:nvPr/>
        </p:nvSpPr>
        <p:spPr>
          <a:xfrm>
            <a:off x="2473879" y="5470132"/>
            <a:ext cx="2009796" cy="5078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Não ter experiência com negócio próprio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CA1E45-267E-4F9D-9C0D-01BB8C5134F8}"/>
              </a:ext>
            </a:extLst>
          </p:cNvPr>
          <p:cNvSpPr txBox="1"/>
          <p:nvPr/>
        </p:nvSpPr>
        <p:spPr>
          <a:xfrm>
            <a:off x="4732471" y="5454097"/>
            <a:ext cx="1015725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Crédito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58EBAB8-899A-4E23-B591-C53547184EEB}"/>
              </a:ext>
            </a:extLst>
          </p:cNvPr>
          <p:cNvSpPr txBox="1"/>
          <p:nvPr/>
        </p:nvSpPr>
        <p:spPr>
          <a:xfrm>
            <a:off x="6484359" y="5492230"/>
            <a:ext cx="1322479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Capacitação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13972B3-EFA9-4212-9194-ABC1D72B0806}"/>
              </a:ext>
            </a:extLst>
          </p:cNvPr>
          <p:cNvSpPr txBox="1"/>
          <p:nvPr/>
        </p:nvSpPr>
        <p:spPr>
          <a:xfrm>
            <a:off x="5420174" y="5827922"/>
            <a:ext cx="1322479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Assessoria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92D2121-AF3B-4B33-B66E-4B8D9415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1386"/>
            <a:ext cx="8229600" cy="1143000"/>
          </a:xfrm>
        </p:spPr>
        <p:txBody>
          <a:bodyPr/>
          <a:lstStyle/>
          <a:p>
            <a:r>
              <a:rPr lang="pt-BR" dirty="0"/>
              <a:t>Mapa de Empatia do Mario</a:t>
            </a:r>
          </a:p>
        </p:txBody>
      </p:sp>
    </p:spTree>
    <p:extLst>
      <p:ext uri="{BB962C8B-B14F-4D97-AF65-F5344CB8AC3E}">
        <p14:creationId xmlns:p14="http://schemas.microsoft.com/office/powerpoint/2010/main" val="407474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579E92-D059-4F4E-BC47-AFB03571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dirigido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5F9BB4-AEA7-417C-9B9B-17C2C8099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Para nosso próximo encontro:</a:t>
            </a:r>
          </a:p>
          <a:p>
            <a:endParaRPr lang="pt-BR" dirty="0"/>
          </a:p>
          <a:p>
            <a:r>
              <a:rPr lang="pt-BR" dirty="0"/>
              <a:t>Formar grupos de 4 a 6 pessoas;</a:t>
            </a:r>
          </a:p>
          <a:p>
            <a:endParaRPr lang="pt-BR" dirty="0"/>
          </a:p>
          <a:p>
            <a:r>
              <a:rPr lang="pt-BR" dirty="0"/>
              <a:t>Justificativa da escolha dos membros do grupo. (Usem o perfil traçado);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Escrita da proposta definindo o público-alvo;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76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679026665"/>
              </p:ext>
            </p:extLst>
          </p:nvPr>
        </p:nvGraphicFramePr>
        <p:xfrm>
          <a:off x="375557" y="1396999"/>
          <a:ext cx="8768443" cy="4987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D4CF0ECC-8909-4213-AF58-7FF881AC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Upx</a:t>
            </a:r>
            <a:r>
              <a:rPr lang="pt-BR" dirty="0"/>
              <a:t> – Divisão das Horas</a:t>
            </a:r>
          </a:p>
        </p:txBody>
      </p:sp>
    </p:spTree>
    <p:extLst>
      <p:ext uri="{BB962C8B-B14F-4D97-AF65-F5344CB8AC3E}">
        <p14:creationId xmlns:p14="http://schemas.microsoft.com/office/powerpoint/2010/main" val="361477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9B856-F34A-4F22-B59C-6CCDAF33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de Desenvolvimento Sustentável (ODS)</a:t>
            </a:r>
          </a:p>
        </p:txBody>
      </p:sp>
      <p:pic>
        <p:nvPicPr>
          <p:cNvPr id="1026" name="Picture 2" descr="Objetivos de Desenvolvimento Sustentável: saiba a agenda 2030 da ONU">
            <a:extLst>
              <a:ext uri="{FF2B5EF4-FFF2-40B4-BE49-F238E27FC236}">
                <a16:creationId xmlns:a16="http://schemas.microsoft.com/office/drawing/2014/main" id="{93ECDCAA-7C16-473F-9867-5140B9BD6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46" y="1417638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1C826F8A-A380-4073-9994-CF94EA9EFEFF}"/>
              </a:ext>
            </a:extLst>
          </p:cNvPr>
          <p:cNvSpPr/>
          <p:nvPr/>
        </p:nvSpPr>
        <p:spPr>
          <a:xfrm>
            <a:off x="6821103" y="2485747"/>
            <a:ext cx="1251751" cy="11984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492B58D-192D-48C9-A798-4A02D08ED9D7}"/>
              </a:ext>
            </a:extLst>
          </p:cNvPr>
          <p:cNvSpPr/>
          <p:nvPr/>
        </p:nvSpPr>
        <p:spPr>
          <a:xfrm>
            <a:off x="2339801" y="4827233"/>
            <a:ext cx="1251751" cy="11984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0D29C31-AA4F-423E-BC15-BC7084320A56}"/>
              </a:ext>
            </a:extLst>
          </p:cNvPr>
          <p:cNvSpPr/>
          <p:nvPr/>
        </p:nvSpPr>
        <p:spPr>
          <a:xfrm>
            <a:off x="5711394" y="3684232"/>
            <a:ext cx="1251751" cy="11984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11A696-B95E-4931-B61B-46C78AE7C03D}"/>
              </a:ext>
            </a:extLst>
          </p:cNvPr>
          <p:cNvSpPr txBox="1"/>
          <p:nvPr/>
        </p:nvSpPr>
        <p:spPr>
          <a:xfrm>
            <a:off x="1278384" y="6180138"/>
            <a:ext cx="636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Mais detalhes em </a:t>
            </a:r>
            <a:r>
              <a:rPr lang="pt-BR" dirty="0">
                <a:hlinkClick r:id="rId3"/>
              </a:rPr>
              <a:t>https://www.ipea.gov.br/ods/videos.html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255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716BE-BD29-4DF2-B3DC-2901C9F6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ODS #6 – Água potável e Saneamento</a:t>
            </a:r>
          </a:p>
        </p:txBody>
      </p:sp>
      <p:pic>
        <p:nvPicPr>
          <p:cNvPr id="3" name="Aula 01 - UPx - ODS6">
            <a:hlinkClick r:id="" action="ppaction://media"/>
            <a:extLst>
              <a:ext uri="{FF2B5EF4-FFF2-40B4-BE49-F238E27FC236}">
                <a16:creationId xmlns:a16="http://schemas.microsoft.com/office/drawing/2014/main" id="{5F397F99-A0C5-430C-BCDD-B6C4C4B2B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1" y="1086550"/>
            <a:ext cx="7998348" cy="44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DBBF1-7553-4BEC-B318-3AE2068E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73BA40C7-4534-4C38-AFF7-6F590C69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97" y="1342492"/>
            <a:ext cx="3849006" cy="197242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ED3F5C5-BDC9-475B-9158-03E4C4C4C06D}"/>
              </a:ext>
            </a:extLst>
          </p:cNvPr>
          <p:cNvSpPr txBox="1"/>
          <p:nvPr/>
        </p:nvSpPr>
        <p:spPr>
          <a:xfrm>
            <a:off x="655982" y="3543086"/>
            <a:ext cx="82295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Criar um produto ou software de melhoria ou inovação relacionado a um ou mais elementos da cadeia do saneamento, tendo como temas transversais: </a:t>
            </a:r>
            <a:r>
              <a:rPr lang="pt-BR" sz="2400" b="1" i="1" dirty="0" err="1">
                <a:solidFill>
                  <a:srgbClr val="FF0000"/>
                </a:solidFill>
              </a:rPr>
              <a:t>Smart</a:t>
            </a:r>
            <a:r>
              <a:rPr lang="pt-BR" sz="2400" b="1" i="1" dirty="0">
                <a:solidFill>
                  <a:srgbClr val="FF0000"/>
                </a:solidFill>
              </a:rPr>
              <a:t> City</a:t>
            </a:r>
            <a:r>
              <a:rPr lang="pt-BR" sz="2400" dirty="0"/>
              <a:t>, </a:t>
            </a:r>
            <a:r>
              <a:rPr lang="pt-BR" sz="2400" b="1" i="1" dirty="0">
                <a:solidFill>
                  <a:srgbClr val="0070C0"/>
                </a:solidFill>
              </a:rPr>
              <a:t>Sustentabilidade</a:t>
            </a:r>
            <a:r>
              <a:rPr lang="pt-BR" sz="2400" dirty="0"/>
              <a:t>, </a:t>
            </a:r>
            <a:r>
              <a:rPr lang="pt-BR" sz="2400" b="1" i="1" dirty="0">
                <a:solidFill>
                  <a:srgbClr val="00B050"/>
                </a:solidFill>
              </a:rPr>
              <a:t>Meio Ambiente</a:t>
            </a:r>
            <a:r>
              <a:rPr lang="pt-BR" sz="2400" dirty="0"/>
              <a:t>, </a:t>
            </a:r>
            <a:r>
              <a:rPr lang="pt-BR" sz="2400" b="1" i="1" dirty="0">
                <a:solidFill>
                  <a:schemeClr val="accent6">
                    <a:lumMod val="75000"/>
                  </a:schemeClr>
                </a:solidFill>
              </a:rPr>
              <a:t>Empreendedorismo</a:t>
            </a:r>
            <a:r>
              <a:rPr lang="pt-BR" sz="2400" dirty="0"/>
              <a:t>, </a:t>
            </a:r>
            <a:r>
              <a:rPr lang="pt-BR" sz="2400" b="1" i="1" dirty="0">
                <a:solidFill>
                  <a:srgbClr val="7030A0"/>
                </a:solidFill>
              </a:rPr>
              <a:t>Inovação</a:t>
            </a:r>
            <a:r>
              <a:rPr lang="pt-BR" sz="2400" dirty="0"/>
              <a:t> e os </a:t>
            </a:r>
            <a:r>
              <a:rPr lang="pt-BR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de Desenvolvimento Sustentável da ONU - ODS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928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15DBE-65AE-4A19-91F0-F1502D09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relacionados aos elementos da </a:t>
            </a:r>
            <a:br>
              <a:rPr lang="pt-BR" dirty="0"/>
            </a:br>
            <a:r>
              <a:rPr lang="pt-BR" dirty="0"/>
              <a:t>Cadeia de Saneamento</a:t>
            </a: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ED43C65C-FC0C-45AD-8B78-CB7EE195A43A}"/>
              </a:ext>
            </a:extLst>
          </p:cNvPr>
          <p:cNvSpPr txBox="1">
            <a:spLocks/>
          </p:cNvSpPr>
          <p:nvPr/>
        </p:nvSpPr>
        <p:spPr>
          <a:xfrm>
            <a:off x="-307675" y="1863816"/>
            <a:ext cx="5095336" cy="2681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892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accent5">
                    <a:lumMod val="7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pt-BR" sz="2800" dirty="0"/>
              <a:t>Tratamento de Água;</a:t>
            </a:r>
            <a:endParaRPr lang="pt-BR" dirty="0"/>
          </a:p>
          <a:p>
            <a:pPr algn="ctr"/>
            <a:endParaRPr lang="pt-BR"/>
          </a:p>
          <a:p>
            <a:pPr algn="ctr"/>
            <a:r>
              <a:rPr lang="pt-BR" sz="2800" dirty="0"/>
              <a:t>Distribuição de Água;</a:t>
            </a:r>
            <a:endParaRPr lang="pt-BR" dirty="0"/>
          </a:p>
          <a:p>
            <a:pPr algn="ctr"/>
            <a:endParaRPr lang="pt-BR"/>
          </a:p>
          <a:p>
            <a:pPr algn="ctr"/>
            <a:r>
              <a:rPr lang="pt-BR" sz="2800" dirty="0"/>
              <a:t>Reutilização da Água;.</a:t>
            </a:r>
            <a:endParaRPr lang="pt-BR" dirty="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A8C3EBB8-BEEE-4B26-B947-664BA3D8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0" y="2078306"/>
            <a:ext cx="4641262" cy="26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D477B-A1DD-43A0-9755-C4901C67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Entregáveis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F32398-8758-4A62-B2AC-FF60996CF12A}"/>
              </a:ext>
            </a:extLst>
          </p:cNvPr>
          <p:cNvSpPr txBox="1"/>
          <p:nvPr/>
        </p:nvSpPr>
        <p:spPr>
          <a:xfrm>
            <a:off x="673100" y="1189038"/>
            <a:ext cx="4229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Projeto Escrito seguindo o </a:t>
            </a:r>
            <a:r>
              <a:rPr lang="pt-BR" sz="2400" i="1" dirty="0" err="1"/>
              <a:t>template</a:t>
            </a:r>
            <a:r>
              <a:rPr lang="pt-BR" sz="2400" dirty="0"/>
              <a:t> disponibilizado, incluindo a descrição do público alvo, ou seja, </a:t>
            </a:r>
            <a:r>
              <a:rPr lang="pt-BR" sz="2400" u="sng" dirty="0"/>
              <a:t>quem</a:t>
            </a:r>
            <a:r>
              <a:rPr lang="pt-BR" sz="2400" dirty="0"/>
              <a:t> receberá o projeto.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DA3386-7A2E-4BE2-9BC6-3C5F325E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1189038"/>
            <a:ext cx="3429000" cy="16467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5288570-5701-491D-806B-1D61F698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200400"/>
            <a:ext cx="3429000" cy="152362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9240177-0005-42BB-97FD-13A341B68D60}"/>
              </a:ext>
            </a:extLst>
          </p:cNvPr>
          <p:cNvSpPr txBox="1"/>
          <p:nvPr/>
        </p:nvSpPr>
        <p:spPr>
          <a:xfrm>
            <a:off x="4089400" y="3407244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Prova de Conceito (</a:t>
            </a:r>
            <a:r>
              <a:rPr lang="pt-BR" sz="2400" dirty="0" err="1"/>
              <a:t>PoC</a:t>
            </a:r>
            <a:r>
              <a:rPr lang="pt-BR" sz="240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ECED691-058E-41B5-A3E1-33B4E9C65509}"/>
              </a:ext>
            </a:extLst>
          </p:cNvPr>
          <p:cNvSpPr txBox="1"/>
          <p:nvPr/>
        </p:nvSpPr>
        <p:spPr>
          <a:xfrm>
            <a:off x="774700" y="557260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Produto Mínimo Viável (MVP)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5A98E58-F5C4-44CB-B2E7-F22D1CF42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2" y="4443890"/>
            <a:ext cx="3502429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703BE-CD55-461B-9A37-7A9B5292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Formação dos grupos</a:t>
            </a:r>
          </a:p>
        </p:txBody>
      </p:sp>
      <p:pic>
        <p:nvPicPr>
          <p:cNvPr id="4098" name="Picture 2" descr="Gustavo Grillo - Coaching para Transição de Carreira">
            <a:extLst>
              <a:ext uri="{FF2B5EF4-FFF2-40B4-BE49-F238E27FC236}">
                <a16:creationId xmlns:a16="http://schemas.microsoft.com/office/drawing/2014/main" id="{73EE4B5A-EDA4-4360-AE9E-B14FE78F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72" y="2349067"/>
            <a:ext cx="6587055" cy="131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90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0360F-1AE0-4544-8B74-B6E5534B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Formação dos grupos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331D5D-C72C-4D95-8F55-BCB3819DDC15}"/>
              </a:ext>
            </a:extLst>
          </p:cNvPr>
          <p:cNvSpPr txBox="1"/>
          <p:nvPr/>
        </p:nvSpPr>
        <p:spPr>
          <a:xfrm>
            <a:off x="887896" y="1762539"/>
            <a:ext cx="7798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arenR"/>
            </a:pPr>
            <a:r>
              <a:rPr lang="pt-BR" dirty="0"/>
              <a:t>Baixe a planilha em </a:t>
            </a:r>
            <a:r>
              <a:rPr lang="pt-BR" dirty="0" err="1"/>
              <a:t>excel</a:t>
            </a:r>
            <a:r>
              <a:rPr lang="pt-BR" dirty="0"/>
              <a:t> disponibilizada,</a:t>
            </a:r>
          </a:p>
          <a:p>
            <a:pPr marL="342900" indent="-342900" algn="just">
              <a:buAutoNum type="arabicParenR"/>
            </a:pPr>
            <a:endParaRPr lang="pt-BR" dirty="0"/>
          </a:p>
          <a:p>
            <a:pPr marL="342900" indent="-342900" algn="just">
              <a:buFontTx/>
              <a:buAutoNum type="arabicParenR"/>
            </a:pPr>
            <a:r>
              <a:rPr lang="pt-BR" dirty="0"/>
              <a:t>Preencha a planilha respondendo as 25 questões, escolhendo uma alternativa (I, C, O ou A). </a:t>
            </a:r>
            <a:r>
              <a:rPr lang="pt-BR" sz="1800" b="0" i="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Não tente "acertar” as respostas que parecem mais "adequadas” ou "socialmente corretas” . Para não distorcer o resultado, procure ser bem verdadeiro e escolher a resposta mais adequada "para você”.</a:t>
            </a:r>
          </a:p>
          <a:p>
            <a:pPr marL="342900" indent="-342900">
              <a:buAutoNum type="arabicParenR"/>
            </a:pP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11314978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ns-templat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ns-template" id="{835790DE-4210-4E38-874B-38A8A0F3F8B4}" vid="{DA7FC764-1871-4F21-B999-35578E49350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560</Words>
  <Application>Microsoft Office PowerPoint</Application>
  <PresentationFormat>Apresentação na tela (4:3)</PresentationFormat>
  <Paragraphs>101</Paragraphs>
  <Slides>17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0" baseType="lpstr">
      <vt:lpstr>Arial</vt:lpstr>
      <vt:lpstr>Calibri</vt:lpstr>
      <vt:lpstr>Facens-template</vt:lpstr>
      <vt:lpstr>Usina de Projetos Experimentais - 2 (UP002)   Engenharia Contemporânea</vt:lpstr>
      <vt:lpstr>Upx – Divisão das Horas</vt:lpstr>
      <vt:lpstr>Objetivos de Desenvolvimento Sustentável (ODS)</vt:lpstr>
      <vt:lpstr>ODS #6 – Água potável e Saneamento</vt:lpstr>
      <vt:lpstr>Desafio</vt:lpstr>
      <vt:lpstr>Temas relacionados aos elementos da  Cadeia de Saneamento</vt:lpstr>
      <vt:lpstr>Entregáveis</vt:lpstr>
      <vt:lpstr>Formação dos grupos</vt:lpstr>
      <vt:lpstr>Formação dos grupos</vt:lpstr>
      <vt:lpstr>Formação dos grupos</vt:lpstr>
      <vt:lpstr>O que é Design Thinking?</vt:lpstr>
      <vt:lpstr>Design Thinking </vt:lpstr>
      <vt:lpstr>Design Thinking</vt:lpstr>
      <vt:lpstr>Mapa de Empatia </vt:lpstr>
      <vt:lpstr>Situação (exemplo)</vt:lpstr>
      <vt:lpstr>Mapa de Empatia do Mario</vt:lpstr>
      <vt:lpstr>Estudo dirigido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Upx – Aula 01</dc:title>
  <dc:creator>Marco Maria</dc:creator>
  <cp:lastModifiedBy>Diego Aparecido C. Albuquerque</cp:lastModifiedBy>
  <cp:revision>30</cp:revision>
  <dcterms:created xsi:type="dcterms:W3CDTF">2020-08-04T00:47:54Z</dcterms:created>
  <dcterms:modified xsi:type="dcterms:W3CDTF">2021-08-07T13:54:37Z</dcterms:modified>
</cp:coreProperties>
</file>